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7" r:id="rId2"/>
    <p:sldId id="258" r:id="rId3"/>
    <p:sldId id="259" r:id="rId4"/>
    <p:sldId id="262" r:id="rId5"/>
    <p:sldId id="275" r:id="rId6"/>
    <p:sldId id="344" r:id="rId7"/>
    <p:sldId id="343" r:id="rId8"/>
    <p:sldId id="331" r:id="rId9"/>
    <p:sldId id="334" r:id="rId10"/>
    <p:sldId id="333" r:id="rId11"/>
    <p:sldId id="263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8" r:id="rId23"/>
    <p:sldId id="293" r:id="rId24"/>
    <p:sldId id="338" r:id="rId25"/>
    <p:sldId id="336" r:id="rId26"/>
    <p:sldId id="337" r:id="rId27"/>
    <p:sldId id="330" r:id="rId28"/>
    <p:sldId id="268" r:id="rId29"/>
    <p:sldId id="339" r:id="rId30"/>
    <p:sldId id="297" r:id="rId31"/>
    <p:sldId id="298" r:id="rId32"/>
    <p:sldId id="299" r:id="rId33"/>
    <p:sldId id="308" r:id="rId34"/>
    <p:sldId id="300" r:id="rId35"/>
    <p:sldId id="332" r:id="rId36"/>
    <p:sldId id="302" r:id="rId37"/>
    <p:sldId id="309" r:id="rId38"/>
    <p:sldId id="303" r:id="rId39"/>
    <p:sldId id="304" r:id="rId40"/>
    <p:sldId id="305" r:id="rId41"/>
    <p:sldId id="311" r:id="rId42"/>
    <p:sldId id="312" r:id="rId43"/>
    <p:sldId id="313" r:id="rId44"/>
    <p:sldId id="314" r:id="rId45"/>
    <p:sldId id="315" r:id="rId46"/>
    <p:sldId id="316" r:id="rId47"/>
    <p:sldId id="319" r:id="rId48"/>
    <p:sldId id="317" r:id="rId49"/>
    <p:sldId id="318" r:id="rId50"/>
    <p:sldId id="320" r:id="rId51"/>
    <p:sldId id="321" r:id="rId52"/>
    <p:sldId id="322" r:id="rId53"/>
    <p:sldId id="323" r:id="rId54"/>
    <p:sldId id="342" r:id="rId55"/>
    <p:sldId id="324" r:id="rId56"/>
    <p:sldId id="325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1400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3153C-7577-4477-B593-246869B2AFD1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B22A8-2100-43A9-A784-59A4076B1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330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8F85971-7AA9-42E8-86DC-98493EE9F5D0}" type="slidenum">
              <a:rPr lang="en-GB" altLang="en-US" smtClean="0">
                <a:latin typeface="Arial" charset="0"/>
                <a:ea typeface="AR PL UMing HK" charset="0"/>
                <a:cs typeface="DejaVu Sans" pitchFamily="34" charset="0"/>
              </a:rPr>
              <a:pPr eaLnBrk="1" hangingPunct="1">
                <a:spcBef>
                  <a:spcPct val="0"/>
                </a:spcBef>
              </a:pPr>
              <a:t>1</a:t>
            </a:fld>
            <a:endParaRPr lang="en-GB" altLang="en-US">
              <a:latin typeface="Arial" charset="0"/>
              <a:ea typeface="AR PL UMing HK" charset="0"/>
              <a:cs typeface="DejaVu Sans" pitchFamily="34" charset="0"/>
            </a:endParaRPr>
          </a:p>
        </p:txBody>
      </p:sp>
      <p:sp>
        <p:nvSpPr>
          <p:cNvPr id="2150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1" y="4344316"/>
            <a:ext cx="5486400" cy="4114434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CC25204-AA8B-4125-9E86-E832659456C3}" type="slidenum">
              <a:rPr lang="en-GB" altLang="en-US" smtClean="0">
                <a:latin typeface="Arial" charset="0"/>
                <a:ea typeface="AR PL UMing HK" charset="0"/>
                <a:cs typeface="DejaVu Sans" pitchFamily="34" charset="0"/>
              </a:rPr>
              <a:pPr eaLnBrk="1" hangingPunct="1">
                <a:spcBef>
                  <a:spcPct val="0"/>
                </a:spcBef>
              </a:pPr>
              <a:t>2</a:t>
            </a:fld>
            <a:endParaRPr lang="en-GB" altLang="en-US">
              <a:latin typeface="Arial" charset="0"/>
              <a:ea typeface="AR PL UMing HK" charset="0"/>
              <a:cs typeface="DejaVu Sans" pitchFamily="34" charset="0"/>
            </a:endParaRPr>
          </a:p>
        </p:txBody>
      </p:sp>
      <p:sp>
        <p:nvSpPr>
          <p:cNvPr id="2253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3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1" y="4344316"/>
            <a:ext cx="5486400" cy="4114434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0624E7F-BDF5-4E69-BB27-DEDC2572852A}" type="slidenum">
              <a:rPr lang="en-GB" altLang="en-US" smtClean="0">
                <a:latin typeface="Arial" charset="0"/>
                <a:ea typeface="AR PL UMing HK" charset="0"/>
                <a:cs typeface="DejaVu Sans" pitchFamily="34" charset="0"/>
              </a:rPr>
              <a:pPr eaLnBrk="1" hangingPunct="1">
                <a:spcBef>
                  <a:spcPct val="0"/>
                </a:spcBef>
              </a:pPr>
              <a:t>3</a:t>
            </a:fld>
            <a:endParaRPr lang="en-GB" altLang="en-US">
              <a:latin typeface="Arial" charset="0"/>
              <a:ea typeface="AR PL UMing HK" charset="0"/>
              <a:cs typeface="DejaVu Sans" pitchFamily="34" charset="0"/>
            </a:endParaRPr>
          </a:p>
        </p:txBody>
      </p:sp>
      <p:sp>
        <p:nvSpPr>
          <p:cNvPr id="2355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1" y="4344316"/>
            <a:ext cx="5486400" cy="4114434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D980754-6CAC-4CAA-B811-4BDE9A958F54}" type="slidenum">
              <a:rPr lang="en-GB" altLang="en-US" smtClean="0">
                <a:latin typeface="Arial" charset="0"/>
                <a:ea typeface="AR PL UMing HK" charset="0"/>
                <a:cs typeface="DejaVu Sans" pitchFamily="34" charset="0"/>
              </a:rPr>
              <a:pPr eaLnBrk="1" hangingPunct="1">
                <a:spcBef>
                  <a:spcPct val="0"/>
                </a:spcBef>
              </a:pPr>
              <a:t>8</a:t>
            </a:fld>
            <a:endParaRPr lang="en-GB" altLang="en-US">
              <a:latin typeface="Arial" charset="0"/>
              <a:ea typeface="AR PL UMing HK" charset="0"/>
              <a:cs typeface="DejaVu Sans" pitchFamily="34" charset="0"/>
            </a:endParaRPr>
          </a:p>
        </p:txBody>
      </p:sp>
      <p:sp>
        <p:nvSpPr>
          <p:cNvPr id="2457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58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1" y="4344316"/>
            <a:ext cx="5486400" cy="4114434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F51EC-F458-4E41-A5C5-D6B6571EFA6C}" type="datetime1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4722E-F33A-442C-A6F4-F4FA24AE6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84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FE79F-CAA0-4203-8F58-F8DE6ECC898B}" type="datetime1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4722E-F33A-442C-A6F4-F4FA24AE6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93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F49D-1051-4E10-B3F4-C31DBE328EFA}" type="datetime1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4722E-F33A-442C-A6F4-F4FA24AE6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49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D393-39A2-4A34-8478-12C9ADEB0D15}" type="datetime1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4722E-F33A-442C-A6F4-F4FA24AE6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969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7436-5CB2-4D54-AA60-AF391750C93F}" type="datetime1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4722E-F33A-442C-A6F4-F4FA24AE6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66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CA159-4A18-4E2D-86EF-15C8AF8A89CD}" type="datetime1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4722E-F33A-442C-A6F4-F4FA24AE6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74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7345F-14C5-431D-BA52-7A045D81FDAC}" type="datetime1">
              <a:rPr lang="en-US" smtClean="0"/>
              <a:t>4/30/2020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4722E-F33A-442C-A6F4-F4FA24AE6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552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8414C-E3C5-490A-82B9-CBA00DE8CAF8}" type="datetime1">
              <a:rPr lang="en-US" smtClean="0"/>
              <a:t>4/30/2020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4722E-F33A-442C-A6F4-F4FA24AE6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264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24678-0A7C-4859-A93C-FCB67D7EB53E}" type="datetime1">
              <a:rPr lang="en-US" smtClean="0"/>
              <a:t>4/30/2020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4722E-F33A-442C-A6F4-F4FA24AE6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03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CDC5-204E-418A-ACAA-590C9BB71975}" type="datetime1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4722E-F33A-442C-A6F4-F4FA24AE6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65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DA61B-DF4A-40F6-9F69-2D6C15B6BAE9}" type="datetime1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4722E-F33A-442C-A6F4-F4FA24AE6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418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E21E74-2220-4F52-A80B-593FC5EF5B82}" type="datetime1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4722E-F33A-442C-A6F4-F4FA24AE6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505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1"/>
          <p:cNvSpPr txBox="1">
            <a:spLocks noChangeArrowheads="1"/>
          </p:cNvSpPr>
          <p:nvPr/>
        </p:nvSpPr>
        <p:spPr bwMode="auto">
          <a:xfrm>
            <a:off x="762000" y="1676400"/>
            <a:ext cx="7772400" cy="147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ts val="8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charset="0"/>
                <a:ea typeface="AR PL UMing HK" charset="0"/>
                <a:cs typeface="AR PL UMing HK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charset="0"/>
                <a:ea typeface="AR PL UMing HK" charset="0"/>
                <a:cs typeface="AR PL UMing HK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 PL UMing HK" charset="0"/>
                <a:cs typeface="AR PL UMing HK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charset="0"/>
                <a:ea typeface="AR PL UMing HK" charset="0"/>
                <a:cs typeface="AR PL UMing HK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charset="0"/>
                <a:ea typeface="AR PL UMing HK" charset="0"/>
                <a:cs typeface="AR PL UMing HK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charset="0"/>
                <a:ea typeface="AR PL UMing HK" charset="0"/>
                <a:cs typeface="AR PL UMing HK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charset="0"/>
                <a:ea typeface="AR PL UMing HK" charset="0"/>
                <a:cs typeface="AR PL UMing HK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charset="0"/>
                <a:ea typeface="AR PL UMing HK" charset="0"/>
                <a:cs typeface="AR PL UMing HK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charset="0"/>
                <a:ea typeface="AR PL UMing HK" charset="0"/>
                <a:cs typeface="AR PL UMing HK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4400"/>
              <a:t>Introduction to Bayesian Learning</a:t>
            </a:r>
          </a:p>
        </p:txBody>
      </p:sp>
    </p:spTree>
    <p:extLst>
      <p:ext uri="{BB962C8B-B14F-4D97-AF65-F5344CB8AC3E}">
        <p14:creationId xmlns:p14="http://schemas.microsoft.com/office/powerpoint/2010/main" val="30608579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vs Discriminative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Generative – Model based, Probabilistic</a:t>
            </a:r>
          </a:p>
          <a:p>
            <a:r>
              <a:rPr lang="en-US" dirty="0"/>
              <a:t>Discriminative – Focuses on finding a decision boundary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Bayesian learning is a generative model</a:t>
            </a:r>
          </a:p>
        </p:txBody>
      </p:sp>
    </p:spTree>
    <p:extLst>
      <p:ext uri="{BB962C8B-B14F-4D97-AF65-F5344CB8AC3E}">
        <p14:creationId xmlns:p14="http://schemas.microsoft.com/office/powerpoint/2010/main" val="2107218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9144000" cy="477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2900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48925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4682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66713"/>
            <a:ext cx="9143999" cy="511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2074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8"/>
            <a:ext cx="9144000" cy="682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0766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13"/>
            <a:ext cx="9144000" cy="673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7227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7663"/>
            <a:ext cx="9143999" cy="616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3588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3363"/>
            <a:ext cx="9144000" cy="638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626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5763"/>
            <a:ext cx="9143999" cy="608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3321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04800"/>
            <a:ext cx="9143999" cy="629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994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1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ts val="8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charset="0"/>
                <a:ea typeface="AR PL UMing HK" charset="0"/>
                <a:cs typeface="AR PL UMing HK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charset="0"/>
                <a:ea typeface="AR PL UMing HK" charset="0"/>
                <a:cs typeface="AR PL UMing HK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 PL UMing HK" charset="0"/>
                <a:cs typeface="AR PL UMing HK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charset="0"/>
                <a:ea typeface="AR PL UMing HK" charset="0"/>
                <a:cs typeface="AR PL UMing HK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charset="0"/>
                <a:ea typeface="AR PL UMing HK" charset="0"/>
                <a:cs typeface="AR PL UMing HK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charset="0"/>
                <a:ea typeface="AR PL UMing HK" charset="0"/>
                <a:cs typeface="AR PL UMing HK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charset="0"/>
                <a:ea typeface="AR PL UMing HK" charset="0"/>
                <a:cs typeface="AR PL UMing HK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charset="0"/>
                <a:ea typeface="AR PL UMing HK" charset="0"/>
                <a:cs typeface="AR PL UMing HK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charset="0"/>
                <a:ea typeface="AR PL UMing HK" charset="0"/>
                <a:cs typeface="AR PL UMing HK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4400"/>
              <a:t>Overview</a:t>
            </a:r>
          </a:p>
        </p:txBody>
      </p:sp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457200" y="1752600"/>
            <a:ext cx="82296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1313" eaLnBrk="0" hangingPunct="0">
              <a:spcBef>
                <a:spcPts val="800"/>
              </a:spcBef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3200">
                <a:solidFill>
                  <a:srgbClr val="000000"/>
                </a:solidFill>
                <a:latin typeface="Arial" charset="0"/>
                <a:ea typeface="AR PL UMing HK" charset="0"/>
                <a:cs typeface="AR PL UMing HK" charset="0"/>
              </a:defRPr>
            </a:lvl1pPr>
            <a:lvl2pPr marL="741363" indent="-284163" eaLnBrk="0" hangingPunct="0">
              <a:spcBef>
                <a:spcPts val="700"/>
              </a:spcBef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800">
                <a:solidFill>
                  <a:srgbClr val="000000"/>
                </a:solidFill>
                <a:latin typeface="Arial" charset="0"/>
                <a:ea typeface="AR PL UMing HK" charset="0"/>
                <a:cs typeface="AR PL UMing HK" charset="0"/>
              </a:defRPr>
            </a:lvl2pPr>
            <a:lvl3pPr eaLnBrk="0" hangingPunct="0">
              <a:spcBef>
                <a:spcPts val="600"/>
              </a:spcBef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000000"/>
                </a:solidFill>
                <a:latin typeface="Arial" charset="0"/>
                <a:ea typeface="AR PL UMing HK" charset="0"/>
                <a:cs typeface="AR PL UMing HK" charset="0"/>
              </a:defRPr>
            </a:lvl3pPr>
            <a:lvl4pPr eaLnBrk="0" hangingPunct="0">
              <a:spcBef>
                <a:spcPts val="500"/>
              </a:spcBef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000">
                <a:solidFill>
                  <a:srgbClr val="000000"/>
                </a:solidFill>
                <a:latin typeface="Arial" charset="0"/>
                <a:ea typeface="AR PL UMing HK" charset="0"/>
                <a:cs typeface="AR PL UMing HK" charset="0"/>
              </a:defRPr>
            </a:lvl4pPr>
            <a:lvl5pPr eaLnBrk="0" hangingPunct="0">
              <a:spcBef>
                <a:spcPts val="500"/>
              </a:spcBef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000">
                <a:solidFill>
                  <a:srgbClr val="000000"/>
                </a:solidFill>
                <a:latin typeface="Arial" charset="0"/>
                <a:ea typeface="AR PL UMing HK" charset="0"/>
                <a:cs typeface="AR PL UMing HK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000">
                <a:solidFill>
                  <a:srgbClr val="000000"/>
                </a:solidFill>
                <a:latin typeface="Arial" charset="0"/>
                <a:ea typeface="AR PL UMing HK" charset="0"/>
                <a:cs typeface="AR PL UMing HK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000">
                <a:solidFill>
                  <a:srgbClr val="000000"/>
                </a:solidFill>
                <a:latin typeface="Arial" charset="0"/>
                <a:ea typeface="AR PL UMing HK" charset="0"/>
                <a:cs typeface="AR PL UMing HK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000">
                <a:solidFill>
                  <a:srgbClr val="000000"/>
                </a:solidFill>
                <a:latin typeface="Arial" charset="0"/>
                <a:ea typeface="AR PL UMing HK" charset="0"/>
                <a:cs typeface="AR PL UMing HK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000">
                <a:solidFill>
                  <a:srgbClr val="000000"/>
                </a:solidFill>
                <a:latin typeface="Arial" charset="0"/>
                <a:ea typeface="AR PL UMing HK" charset="0"/>
                <a:cs typeface="AR PL UMing H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en-US"/>
              <a:t>Today we learn about:</a:t>
            </a:r>
          </a:p>
          <a:p>
            <a:pPr eaLnBrk="1" hangingPunct="1">
              <a:buFont typeface="Arial" charset="0"/>
              <a:buChar char="•"/>
            </a:pPr>
            <a:r>
              <a:rPr lang="en-GB" altLang="en-US"/>
              <a:t>Bayes rule &amp; turn this into a </a:t>
            </a:r>
            <a:r>
              <a:rPr lang="en-GB" altLang="en-US" u="sng"/>
              <a:t>classifier</a:t>
            </a:r>
          </a:p>
          <a:p>
            <a:pPr lvl="1" eaLnBrk="1" hangingPunct="1">
              <a:buFont typeface="Arial" charset="0"/>
              <a:buChar char="–"/>
            </a:pPr>
            <a:r>
              <a:rPr lang="en-GB" altLang="en-US"/>
              <a:t>E.g. How to decide if a patient is ill or healthy, based on</a:t>
            </a:r>
          </a:p>
          <a:p>
            <a:pPr lvl="2" eaLnBrk="1" hangingPunct="1">
              <a:buFont typeface="Arial" charset="0"/>
              <a:buChar char="•"/>
            </a:pPr>
            <a:r>
              <a:rPr lang="en-GB" altLang="en-US"/>
              <a:t>A probabilistic model of the observed data</a:t>
            </a:r>
          </a:p>
          <a:p>
            <a:pPr lvl="2" eaLnBrk="1" hangingPunct="1">
              <a:buFont typeface="Arial" charset="0"/>
              <a:buChar char="•"/>
            </a:pPr>
            <a:r>
              <a:rPr lang="en-GB" altLang="en-US"/>
              <a:t>Prior knowledge</a:t>
            </a:r>
          </a:p>
          <a:p>
            <a:pPr eaLnBrk="1" hangingPunct="1">
              <a:buClrTx/>
              <a:buFontTx/>
              <a:buNone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829270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04800"/>
            <a:ext cx="9143999" cy="629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3801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00038"/>
            <a:ext cx="9143999" cy="625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8875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338"/>
            <a:ext cx="9067800" cy="678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3611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85800" y="228600"/>
            <a:ext cx="8229600" cy="1143000"/>
          </a:xfrm>
        </p:spPr>
        <p:txBody>
          <a:bodyPr/>
          <a:lstStyle/>
          <a:p>
            <a:r>
              <a:rPr lang="en-US" dirty="0"/>
              <a:t>Naïve </a:t>
            </a:r>
            <a:r>
              <a:rPr lang="en-US" dirty="0" err="1"/>
              <a:t>Bayeian</a:t>
            </a:r>
            <a:r>
              <a:rPr lang="en-US" dirty="0"/>
              <a:t> – To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66800"/>
            <a:ext cx="3324225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7407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/>
              <a:t>Bernoulli Naive Bayes : </a:t>
            </a:r>
            <a:r>
              <a:rPr lang="en-US" dirty="0"/>
              <a:t>It</a:t>
            </a:r>
            <a:r>
              <a:rPr lang="en-US" b="1" dirty="0"/>
              <a:t> </a:t>
            </a:r>
            <a:r>
              <a:rPr lang="en-US" dirty="0"/>
              <a:t>assumes that all our features are binary such that they take only two values. Means </a:t>
            </a:r>
            <a:r>
              <a:rPr lang="en-US" b="1" dirty="0"/>
              <a:t>0s</a:t>
            </a:r>
            <a:r>
              <a:rPr lang="en-US" dirty="0"/>
              <a:t> can represent “word does not occur in the document” and </a:t>
            </a:r>
            <a:r>
              <a:rPr lang="en-US" b="1" dirty="0"/>
              <a:t>1s</a:t>
            </a:r>
            <a:r>
              <a:rPr lang="en-US" dirty="0"/>
              <a:t> as "word occurs in the document".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Multinomial Naive Bayes</a:t>
            </a:r>
            <a:r>
              <a:rPr lang="en-US" dirty="0"/>
              <a:t> : Its is used when we have </a:t>
            </a:r>
            <a:r>
              <a:rPr lang="en-US" b="1" dirty="0"/>
              <a:t>discrete data</a:t>
            </a:r>
            <a:r>
              <a:rPr lang="en-US" dirty="0"/>
              <a:t> (e.g. movie ratings ranging 1 and 5 as each rating will have certain </a:t>
            </a:r>
            <a:r>
              <a:rPr lang="en-US" b="1" dirty="0"/>
              <a:t>frequency</a:t>
            </a:r>
            <a:r>
              <a:rPr lang="en-US" dirty="0"/>
              <a:t> to represent). In text learning we have the count of each word to predict the class or label.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Gaussian Naive Bayes : </a:t>
            </a:r>
            <a:r>
              <a:rPr lang="en-US" dirty="0"/>
              <a:t>Because of the assumption of the </a:t>
            </a:r>
            <a:r>
              <a:rPr lang="en-US" b="1" dirty="0"/>
              <a:t>normal distribution</a:t>
            </a:r>
            <a:r>
              <a:rPr lang="en-US" dirty="0"/>
              <a:t>, Gaussian Naive Bayes is used in cases when all our features are </a:t>
            </a:r>
            <a:r>
              <a:rPr lang="en-US" b="1" dirty="0"/>
              <a:t>continuous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281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Multinomial naïve </a:t>
            </a:r>
            <a:r>
              <a:rPr lang="en-US" dirty="0" err="1"/>
              <a:t>bayesian</a:t>
            </a:r>
            <a:r>
              <a:rPr lang="en-US" dirty="0"/>
              <a:t> learning – text classification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7400"/>
            <a:ext cx="8460657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1460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8210678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9372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GB" altLang="en-US" sz="3200" dirty="0"/>
              <a:t>Bayesian Networks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noAutofit/>
          </a:bodyPr>
          <a:lstStyle/>
          <a:p>
            <a:r>
              <a:rPr lang="en-GB" altLang="en-US" sz="2400" dirty="0"/>
              <a:t>Naïve Bayes assumption of conditional independence too restrictive</a:t>
            </a:r>
          </a:p>
          <a:p>
            <a:r>
              <a:rPr lang="en-GB" altLang="en-US" sz="2400" dirty="0"/>
              <a:t>But it is intractable without some such assumptions</a:t>
            </a:r>
          </a:p>
          <a:p>
            <a:r>
              <a:rPr lang="en-GB" altLang="en-US" sz="2400" dirty="0"/>
              <a:t>Bayesian Belief network (Bayesian net) describe conditional independence among subsets of variables (attributes): combining prior knowledge about dependencies among variables with observed training data.</a:t>
            </a:r>
          </a:p>
          <a:p>
            <a:r>
              <a:rPr lang="en-GB" altLang="en-US" sz="2400" dirty="0"/>
              <a:t>Bayesian Net</a:t>
            </a:r>
          </a:p>
          <a:p>
            <a:pPr lvl="1"/>
            <a:r>
              <a:rPr lang="en-GB" altLang="en-US" sz="2400" dirty="0"/>
              <a:t>Node = variables</a:t>
            </a:r>
          </a:p>
          <a:p>
            <a:pPr lvl="1"/>
            <a:r>
              <a:rPr lang="en-GB" altLang="en-US" sz="2400" dirty="0"/>
              <a:t>Arc = dependency</a:t>
            </a:r>
          </a:p>
          <a:p>
            <a:pPr lvl="1"/>
            <a:r>
              <a:rPr lang="en-GB" altLang="en-US" sz="2400" dirty="0"/>
              <a:t>DAG, with direction on arc representing causality</a:t>
            </a:r>
          </a:p>
        </p:txBody>
      </p:sp>
    </p:spTree>
    <p:extLst>
      <p:ext uri="{BB962C8B-B14F-4D97-AF65-F5344CB8AC3E}">
        <p14:creationId xmlns:p14="http://schemas.microsoft.com/office/powerpoint/2010/main" val="63778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7772400" cy="1143000"/>
          </a:xfrm>
        </p:spPr>
        <p:txBody>
          <a:bodyPr/>
          <a:lstStyle/>
          <a:p>
            <a:r>
              <a:rPr lang="en-GB" altLang="en-US" sz="3200" dirty="0"/>
              <a:t>Bayesian Networks</a:t>
            </a:r>
          </a:p>
        </p:txBody>
      </p:sp>
      <p:sp>
        <p:nvSpPr>
          <p:cNvPr id="20483" name="Oval 3"/>
          <p:cNvSpPr>
            <a:spLocks noChangeArrowheads="1"/>
          </p:cNvSpPr>
          <p:nvPr/>
        </p:nvSpPr>
        <p:spPr bwMode="auto">
          <a:xfrm>
            <a:off x="533400" y="4876800"/>
            <a:ext cx="2133600" cy="914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484" name="Oval 4"/>
          <p:cNvSpPr>
            <a:spLocks noChangeArrowheads="1"/>
          </p:cNvSpPr>
          <p:nvPr/>
        </p:nvSpPr>
        <p:spPr bwMode="auto">
          <a:xfrm>
            <a:off x="2743200" y="2743200"/>
            <a:ext cx="15240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485" name="Oval 5"/>
          <p:cNvSpPr>
            <a:spLocks noChangeArrowheads="1"/>
          </p:cNvSpPr>
          <p:nvPr/>
        </p:nvSpPr>
        <p:spPr bwMode="auto">
          <a:xfrm>
            <a:off x="1981200" y="1752600"/>
            <a:ext cx="15240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486" name="Oval 6"/>
          <p:cNvSpPr>
            <a:spLocks noChangeArrowheads="1"/>
          </p:cNvSpPr>
          <p:nvPr/>
        </p:nvSpPr>
        <p:spPr bwMode="auto">
          <a:xfrm>
            <a:off x="533400" y="2133600"/>
            <a:ext cx="15240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487" name="Oval 7"/>
          <p:cNvSpPr>
            <a:spLocks noChangeArrowheads="1"/>
          </p:cNvSpPr>
          <p:nvPr/>
        </p:nvSpPr>
        <p:spPr bwMode="auto">
          <a:xfrm>
            <a:off x="685800" y="3429000"/>
            <a:ext cx="21336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488" name="Line 8"/>
          <p:cNvSpPr>
            <a:spLocks noChangeShapeType="1"/>
          </p:cNvSpPr>
          <p:nvPr/>
        </p:nvSpPr>
        <p:spPr bwMode="auto">
          <a:xfrm>
            <a:off x="1447800" y="2819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9" name="Line 9"/>
          <p:cNvSpPr>
            <a:spLocks noChangeShapeType="1"/>
          </p:cNvSpPr>
          <p:nvPr/>
        </p:nvSpPr>
        <p:spPr bwMode="auto">
          <a:xfrm flipH="1">
            <a:off x="2057400" y="2438400"/>
            <a:ext cx="6858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0" name="Line 10"/>
          <p:cNvSpPr>
            <a:spLocks noChangeShapeType="1"/>
          </p:cNvSpPr>
          <p:nvPr/>
        </p:nvSpPr>
        <p:spPr bwMode="auto">
          <a:xfrm flipH="1">
            <a:off x="2667000" y="3352800"/>
            <a:ext cx="381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1" name="Line 11"/>
          <p:cNvSpPr>
            <a:spLocks noChangeShapeType="1"/>
          </p:cNvSpPr>
          <p:nvPr/>
        </p:nvSpPr>
        <p:spPr bwMode="auto">
          <a:xfrm flipH="1">
            <a:off x="1447800" y="4038600"/>
            <a:ext cx="228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2" name="Text Box 12"/>
          <p:cNvSpPr txBox="1">
            <a:spLocks noChangeArrowheads="1"/>
          </p:cNvSpPr>
          <p:nvPr/>
        </p:nvSpPr>
        <p:spPr bwMode="auto">
          <a:xfrm>
            <a:off x="4419600" y="1371600"/>
            <a:ext cx="4724400" cy="405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buFontTx/>
              <a:buChar char="•"/>
            </a:pPr>
            <a:r>
              <a:rPr lang="en-GB" altLang="en-US" sz="2000"/>
              <a:t>Age, Occupation and  Income determine if customer will buy this product.</a:t>
            </a:r>
          </a:p>
          <a:p>
            <a:pPr>
              <a:buFontTx/>
              <a:buChar char="•"/>
            </a:pPr>
            <a:r>
              <a:rPr lang="en-GB" altLang="en-US" sz="2000"/>
              <a:t>Given that customer buys product, whether there is interest in insurance is now independent of Age, Occupation, Income.</a:t>
            </a:r>
          </a:p>
          <a:p>
            <a:pPr>
              <a:buFontTx/>
              <a:buChar char="•"/>
            </a:pPr>
            <a:r>
              <a:rPr lang="en-GB" altLang="en-US" sz="2000"/>
              <a:t>P(Age, Occ, Inc, Buy, Ins ) = P(Age)P(Occ)P(Inc)</a:t>
            </a:r>
          </a:p>
          <a:p>
            <a:r>
              <a:rPr lang="en-GB" altLang="en-US" sz="2000"/>
              <a:t>P(Buy|Age,Occ,Inc)P(Int|Buy)</a:t>
            </a:r>
          </a:p>
          <a:p>
            <a:endParaRPr lang="en-GB" altLang="en-US" sz="2000"/>
          </a:p>
          <a:p>
            <a:r>
              <a:rPr lang="en-GB" altLang="en-US" sz="2000"/>
              <a:t>Current State-of-the Art: Given structure and probabilities, existing algorithms can handle inference with categorical values and limited representation of numerical values</a:t>
            </a:r>
          </a:p>
        </p:txBody>
      </p:sp>
      <p:sp>
        <p:nvSpPr>
          <p:cNvPr id="20493" name="Text Box 13"/>
          <p:cNvSpPr txBox="1">
            <a:spLocks noChangeArrowheads="1"/>
          </p:cNvSpPr>
          <p:nvPr/>
        </p:nvSpPr>
        <p:spPr bwMode="auto">
          <a:xfrm>
            <a:off x="746125" y="2174875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GB" altLang="en-US"/>
              <a:t>Age</a:t>
            </a:r>
          </a:p>
        </p:txBody>
      </p:sp>
      <p:sp>
        <p:nvSpPr>
          <p:cNvPr id="20494" name="Text Box 14"/>
          <p:cNvSpPr txBox="1">
            <a:spLocks noChangeArrowheads="1"/>
          </p:cNvSpPr>
          <p:nvPr/>
        </p:nvSpPr>
        <p:spPr bwMode="auto">
          <a:xfrm>
            <a:off x="2346325" y="1870075"/>
            <a:ext cx="674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GB" altLang="en-US"/>
              <a:t>Occ</a:t>
            </a:r>
          </a:p>
        </p:txBody>
      </p:sp>
      <p:sp>
        <p:nvSpPr>
          <p:cNvPr id="20495" name="Text Box 15"/>
          <p:cNvSpPr txBox="1">
            <a:spLocks noChangeArrowheads="1"/>
          </p:cNvSpPr>
          <p:nvPr/>
        </p:nvSpPr>
        <p:spPr bwMode="auto">
          <a:xfrm>
            <a:off x="3108325" y="2860675"/>
            <a:ext cx="1096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GB" altLang="en-US"/>
              <a:t>Income</a:t>
            </a:r>
          </a:p>
        </p:txBody>
      </p:sp>
      <p:sp>
        <p:nvSpPr>
          <p:cNvPr id="20496" name="Text Box 16"/>
          <p:cNvSpPr txBox="1">
            <a:spLocks noChangeArrowheads="1"/>
          </p:cNvSpPr>
          <p:nvPr/>
        </p:nvSpPr>
        <p:spPr bwMode="auto">
          <a:xfrm>
            <a:off x="1279525" y="3470275"/>
            <a:ext cx="989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GB" altLang="en-US"/>
              <a:t>Buy X</a:t>
            </a:r>
          </a:p>
        </p:txBody>
      </p:sp>
      <p:sp>
        <p:nvSpPr>
          <p:cNvPr id="20497" name="Text Box 17"/>
          <p:cNvSpPr txBox="1">
            <a:spLocks noChangeArrowheads="1"/>
          </p:cNvSpPr>
          <p:nvPr/>
        </p:nvSpPr>
        <p:spPr bwMode="auto">
          <a:xfrm>
            <a:off x="898525" y="4918075"/>
            <a:ext cx="17732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GB" altLang="en-US"/>
              <a:t>Interested in </a:t>
            </a:r>
          </a:p>
          <a:p>
            <a:r>
              <a:rPr lang="en-GB" altLang="en-US"/>
              <a:t>Insurance</a:t>
            </a:r>
          </a:p>
        </p:txBody>
      </p:sp>
    </p:spTree>
    <p:extLst>
      <p:ext uri="{BB962C8B-B14F-4D97-AF65-F5344CB8AC3E}">
        <p14:creationId xmlns:p14="http://schemas.microsoft.com/office/powerpoint/2010/main" val="346098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097" y="609600"/>
            <a:ext cx="9216231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0223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1"/>
          <p:cNvSpPr txBox="1">
            <a:spLocks noChangeArrowheads="1"/>
          </p:cNvSpPr>
          <p:nvPr/>
        </p:nvSpPr>
        <p:spPr bwMode="auto">
          <a:xfrm>
            <a:off x="6096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1313" indent="-341313" eaLnBrk="0" hangingPunct="0">
              <a:spcBef>
                <a:spcPts val="8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000000"/>
                </a:solidFill>
                <a:latin typeface="Arial" charset="0"/>
                <a:ea typeface="AR PL UMing HK" charset="0"/>
                <a:cs typeface="AR PL UMing HK" charset="0"/>
              </a:defRPr>
            </a:lvl1pPr>
            <a:lvl2pPr marL="741363" indent="-284163" eaLnBrk="0" hangingPunct="0"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000000"/>
                </a:solidFill>
                <a:latin typeface="Arial" charset="0"/>
                <a:ea typeface="AR PL UMing HK" charset="0"/>
                <a:cs typeface="AR PL UMing HK" charset="0"/>
              </a:defRPr>
            </a:lvl2pPr>
            <a:lvl3pPr eaLnBrk="0" hangingPunct="0"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 PL UMing HK" charset="0"/>
                <a:cs typeface="AR PL UMing HK" charset="0"/>
              </a:defRPr>
            </a:lvl3pPr>
            <a:lvl4pPr eaLnBrk="0" hangingPunct="0"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Arial" charset="0"/>
                <a:ea typeface="AR PL UMing HK" charset="0"/>
                <a:cs typeface="AR PL UMing HK" charset="0"/>
              </a:defRPr>
            </a:lvl4pPr>
            <a:lvl5pPr eaLnBrk="0" hangingPunct="0"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Arial" charset="0"/>
                <a:ea typeface="AR PL UMing HK" charset="0"/>
                <a:cs typeface="AR PL UMing HK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Arial" charset="0"/>
                <a:ea typeface="AR PL UMing HK" charset="0"/>
                <a:cs typeface="AR PL UMing HK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Arial" charset="0"/>
                <a:ea typeface="AR PL UMing HK" charset="0"/>
                <a:cs typeface="AR PL UMing HK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Arial" charset="0"/>
                <a:ea typeface="AR PL UMing HK" charset="0"/>
                <a:cs typeface="AR PL UMing HK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000000"/>
                </a:solidFill>
                <a:latin typeface="Arial" charset="0"/>
                <a:ea typeface="AR PL UMing HK" charset="0"/>
                <a:cs typeface="AR PL UMing HK" charset="0"/>
              </a:defRPr>
            </a:lvl9pPr>
          </a:lstStyle>
          <a:p>
            <a:pPr eaLnBrk="1" hangingPunct="1">
              <a:spcBef>
                <a:spcPts val="600"/>
              </a:spcBef>
              <a:buFont typeface="Arial" charset="0"/>
              <a:buChar char="•"/>
            </a:pPr>
            <a:r>
              <a:rPr lang="en-GB" altLang="en-US" sz="2400" u="sng"/>
              <a:t>Training data</a:t>
            </a:r>
            <a:r>
              <a:rPr lang="en-GB" altLang="en-US" sz="2400"/>
              <a:t>: examples of the form (d,h(d))</a:t>
            </a:r>
          </a:p>
          <a:p>
            <a:pPr lvl="1" eaLnBrk="1" hangingPunct="1">
              <a:spcBef>
                <a:spcPts val="600"/>
              </a:spcBef>
              <a:buFont typeface="Arial" charset="0"/>
              <a:buChar char="–"/>
            </a:pPr>
            <a:r>
              <a:rPr lang="en-GB" altLang="en-US" sz="2400"/>
              <a:t>where d are the data objects to classify (inputs)</a:t>
            </a:r>
          </a:p>
          <a:p>
            <a:pPr lvl="1" eaLnBrk="1" hangingPunct="1">
              <a:spcBef>
                <a:spcPts val="600"/>
              </a:spcBef>
              <a:buFont typeface="Arial" charset="0"/>
              <a:buChar char="–"/>
            </a:pPr>
            <a:r>
              <a:rPr lang="en-GB" altLang="en-US" sz="2400"/>
              <a:t>and h(d) are the correct class info for d, h(d)</a:t>
            </a:r>
            <a:r>
              <a:rPr lang="en-GB" altLang="en-US" sz="2400">
                <a:latin typeface="Symbol" pitchFamily="18" charset="2"/>
              </a:rPr>
              <a:t></a:t>
            </a:r>
            <a:r>
              <a:rPr lang="en-GB" altLang="en-US" sz="2400"/>
              <a:t>{1,…K}</a:t>
            </a:r>
          </a:p>
          <a:p>
            <a:pPr eaLnBrk="1" hangingPunct="1">
              <a:spcBef>
                <a:spcPts val="600"/>
              </a:spcBef>
              <a:buFont typeface="Arial" charset="0"/>
              <a:buChar char="•"/>
            </a:pPr>
            <a:r>
              <a:rPr lang="en-GB" altLang="en-US" sz="2400" u="sng"/>
              <a:t>Goal</a:t>
            </a:r>
            <a:r>
              <a:rPr lang="en-GB" altLang="en-US" sz="2400"/>
              <a:t>: given d</a:t>
            </a:r>
            <a:r>
              <a:rPr lang="en-GB" altLang="en-US" sz="2400" baseline="-25000"/>
              <a:t>new</a:t>
            </a:r>
            <a:r>
              <a:rPr lang="en-GB" altLang="en-US" sz="2400"/>
              <a:t>, provide h(d</a:t>
            </a:r>
            <a:r>
              <a:rPr lang="en-GB" altLang="en-US" sz="2400" baseline="-25000"/>
              <a:t>new</a:t>
            </a:r>
            <a:r>
              <a:rPr lang="en-GB" altLang="en-US" sz="2400"/>
              <a:t>)</a:t>
            </a:r>
          </a:p>
        </p:txBody>
      </p:sp>
      <p:pic>
        <p:nvPicPr>
          <p:cNvPr id="409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581400"/>
            <a:ext cx="4191000" cy="297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00" name="Text Box 3"/>
          <p:cNvSpPr txBox="1">
            <a:spLocks noChangeArrowheads="1"/>
          </p:cNvSpPr>
          <p:nvPr/>
        </p:nvSpPr>
        <p:spPr bwMode="auto">
          <a:xfrm>
            <a:off x="304800" y="53340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ts val="8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charset="0"/>
                <a:ea typeface="AR PL UMing HK" charset="0"/>
                <a:cs typeface="AR PL UMing HK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charset="0"/>
                <a:ea typeface="AR PL UMing HK" charset="0"/>
                <a:cs typeface="AR PL UMing HK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 PL UMing HK" charset="0"/>
                <a:cs typeface="AR PL UMing HK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charset="0"/>
                <a:ea typeface="AR PL UMing HK" charset="0"/>
                <a:cs typeface="AR PL UMing HK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charset="0"/>
                <a:ea typeface="AR PL UMing HK" charset="0"/>
                <a:cs typeface="AR PL UMing HK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charset="0"/>
                <a:ea typeface="AR PL UMing HK" charset="0"/>
                <a:cs typeface="AR PL UMing HK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charset="0"/>
                <a:ea typeface="AR PL UMing HK" charset="0"/>
                <a:cs typeface="AR PL UMing HK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charset="0"/>
                <a:ea typeface="AR PL UMing HK" charset="0"/>
                <a:cs typeface="AR PL UMing HK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charset="0"/>
                <a:ea typeface="AR PL UMing HK" charset="0"/>
                <a:cs typeface="AR PL UMing HK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4400"/>
              <a:t>Classification problem</a:t>
            </a:r>
          </a:p>
        </p:txBody>
      </p:sp>
    </p:spTree>
    <p:extLst>
      <p:ext uri="{BB962C8B-B14F-4D97-AF65-F5344CB8AC3E}">
        <p14:creationId xmlns:p14="http://schemas.microsoft.com/office/powerpoint/2010/main" val="32424890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Markov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‘</a:t>
            </a:r>
            <a:r>
              <a:rPr lang="en-US" dirty="0" err="1"/>
              <a:t>makov</a:t>
            </a:r>
            <a:r>
              <a:rPr lang="en-US" dirty="0"/>
              <a:t> states’ connected in a state diagram</a:t>
            </a:r>
          </a:p>
          <a:p>
            <a:r>
              <a:rPr lang="en-US" dirty="0"/>
              <a:t>Applies </a:t>
            </a:r>
            <a:r>
              <a:rPr lang="en-US" dirty="0" err="1"/>
              <a:t>bayesian</a:t>
            </a:r>
            <a:r>
              <a:rPr lang="en-US" dirty="0"/>
              <a:t> theorem</a:t>
            </a:r>
          </a:p>
          <a:p>
            <a:r>
              <a:rPr lang="en-US" dirty="0"/>
              <a:t>Hidden states/Observations</a:t>
            </a:r>
          </a:p>
          <a:p>
            <a:r>
              <a:rPr lang="en-US" dirty="0"/>
              <a:t>Transition probabilities/emission probabilities</a:t>
            </a:r>
          </a:p>
          <a:p>
            <a:r>
              <a:rPr lang="en-US" dirty="0"/>
              <a:t>Useful when the problem involves a time sequence of states</a:t>
            </a:r>
          </a:p>
        </p:txBody>
      </p:sp>
    </p:spTree>
    <p:extLst>
      <p:ext uri="{BB962C8B-B14F-4D97-AF65-F5344CB8AC3E}">
        <p14:creationId xmlns:p14="http://schemas.microsoft.com/office/powerpoint/2010/main" val="7734228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8" y="547688"/>
            <a:ext cx="8821542" cy="47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36747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1143000"/>
            <a:ext cx="9052214" cy="478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95424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8613"/>
            <a:ext cx="9093631" cy="492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0034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97" y="414338"/>
            <a:ext cx="8744103" cy="514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82107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4338"/>
            <a:ext cx="8915400" cy="602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22943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09600"/>
            <a:ext cx="8991600" cy="476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22476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2" y="914400"/>
            <a:ext cx="9123218" cy="515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6914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23863"/>
            <a:ext cx="9067800" cy="601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51794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0538"/>
            <a:ext cx="9067799" cy="587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1291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theorem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303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28625"/>
            <a:ext cx="8991600" cy="597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95163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 : third question</a:t>
            </a:r>
          </a:p>
        </p:txBody>
      </p:sp>
    </p:spTree>
    <p:extLst>
      <p:ext uri="{BB962C8B-B14F-4D97-AF65-F5344CB8AC3E}">
        <p14:creationId xmlns:p14="http://schemas.microsoft.com/office/powerpoint/2010/main" val="40070267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33413"/>
            <a:ext cx="9144000" cy="559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49432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652463"/>
            <a:ext cx="7362825" cy="555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15390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" y="533400"/>
            <a:ext cx="9211943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25611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52513"/>
            <a:ext cx="8991600" cy="3884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92505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20" y="900113"/>
            <a:ext cx="8595780" cy="451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74652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algorithm</a:t>
            </a:r>
          </a:p>
        </p:txBody>
      </p:sp>
    </p:spTree>
    <p:extLst>
      <p:ext uri="{BB962C8B-B14F-4D97-AF65-F5344CB8AC3E}">
        <p14:creationId xmlns:p14="http://schemas.microsoft.com/office/powerpoint/2010/main" val="3764135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algorithm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85763"/>
            <a:ext cx="8915400" cy="608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67959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6263"/>
            <a:ext cx="9005807" cy="422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9415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81795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81039"/>
            <a:ext cx="9110794" cy="434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9469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90539"/>
            <a:ext cx="9100812" cy="469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71474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1489"/>
            <a:ext cx="9102471" cy="478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33134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38163"/>
            <a:ext cx="9110928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00881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When transition probabilities are not known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Baum-Welch algorithm</a:t>
            </a:r>
          </a:p>
        </p:txBody>
      </p:sp>
    </p:spTree>
    <p:extLst>
      <p:ext uri="{BB962C8B-B14F-4D97-AF65-F5344CB8AC3E}">
        <p14:creationId xmlns:p14="http://schemas.microsoft.com/office/powerpoint/2010/main" val="26323435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76239"/>
            <a:ext cx="8763000" cy="495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03763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Bayesian learning is a generative learning model (as opposed to discriminative learning)</a:t>
            </a:r>
          </a:p>
          <a:p>
            <a:r>
              <a:rPr lang="en-US" dirty="0"/>
              <a:t>Naïve Bayesian (Gaussian, Multinomial,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 Hidden </a:t>
            </a:r>
            <a:r>
              <a:rPr lang="en-US" dirty="0" err="1"/>
              <a:t>markov</a:t>
            </a:r>
            <a:r>
              <a:rPr lang="en-US" dirty="0"/>
              <a:t> models for modelling a sequence of stochastic events</a:t>
            </a:r>
          </a:p>
        </p:txBody>
      </p:sp>
    </p:spTree>
    <p:extLst>
      <p:ext uri="{BB962C8B-B14F-4D97-AF65-F5344CB8AC3E}">
        <p14:creationId xmlns:p14="http://schemas.microsoft.com/office/powerpoint/2010/main" val="114911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85813"/>
            <a:ext cx="9144000" cy="528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2618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rule  -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" y="1600200"/>
            <a:ext cx="9133086" cy="5134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4831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1"/>
          <p:cNvSpPr txBox="1">
            <a:spLocks noChangeArrowheads="1"/>
          </p:cNvSpPr>
          <p:nvPr/>
        </p:nvSpPr>
        <p:spPr bwMode="auto">
          <a:xfrm>
            <a:off x="457200" y="465138"/>
            <a:ext cx="8229600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ts val="8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charset="0"/>
                <a:ea typeface="AR PL UMing HK" charset="0"/>
                <a:cs typeface="AR PL UMing HK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charset="0"/>
                <a:ea typeface="AR PL UMing HK" charset="0"/>
                <a:cs typeface="AR PL UMing HK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 PL UMing HK" charset="0"/>
                <a:cs typeface="AR PL UMing HK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charset="0"/>
                <a:ea typeface="AR PL UMing HK" charset="0"/>
                <a:cs typeface="AR PL UMing HK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charset="0"/>
                <a:ea typeface="AR PL UMing HK" charset="0"/>
                <a:cs typeface="AR PL UMing HK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charset="0"/>
                <a:ea typeface="AR PL UMing HK" charset="0"/>
                <a:cs typeface="AR PL UMing HK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charset="0"/>
                <a:ea typeface="AR PL UMing HK" charset="0"/>
                <a:cs typeface="AR PL UMing HK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charset="0"/>
                <a:ea typeface="AR PL UMing HK" charset="0"/>
                <a:cs typeface="AR PL UMing HK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charset="0"/>
                <a:ea typeface="AR PL UMing HK" charset="0"/>
                <a:cs typeface="AR PL UMing HK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4400"/>
              <a:t>A word about the Bayesian framework</a:t>
            </a:r>
          </a:p>
        </p:txBody>
      </p:sp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838200" y="20574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ts val="800"/>
              </a:spcBef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3200">
                <a:solidFill>
                  <a:srgbClr val="000000"/>
                </a:solidFill>
                <a:latin typeface="Arial" charset="0"/>
                <a:ea typeface="AR PL UMing HK" charset="0"/>
                <a:cs typeface="AR PL UMing HK" charset="0"/>
              </a:defRPr>
            </a:lvl1pPr>
            <a:lvl2pPr marL="741363" indent="-284163" eaLnBrk="0" hangingPunct="0">
              <a:spcBef>
                <a:spcPts val="700"/>
              </a:spcBef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800">
                <a:solidFill>
                  <a:srgbClr val="000000"/>
                </a:solidFill>
                <a:latin typeface="Arial" charset="0"/>
                <a:ea typeface="AR PL UMing HK" charset="0"/>
                <a:cs typeface="AR PL UMing HK" charset="0"/>
              </a:defRPr>
            </a:lvl2pPr>
            <a:lvl3pPr eaLnBrk="0" hangingPunct="0">
              <a:spcBef>
                <a:spcPts val="600"/>
              </a:spcBef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000000"/>
                </a:solidFill>
                <a:latin typeface="Arial" charset="0"/>
                <a:ea typeface="AR PL UMing HK" charset="0"/>
                <a:cs typeface="AR PL UMing HK" charset="0"/>
              </a:defRPr>
            </a:lvl3pPr>
            <a:lvl4pPr eaLnBrk="0" hangingPunct="0">
              <a:spcBef>
                <a:spcPts val="500"/>
              </a:spcBef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000">
                <a:solidFill>
                  <a:srgbClr val="000000"/>
                </a:solidFill>
                <a:latin typeface="Arial" charset="0"/>
                <a:ea typeface="AR PL UMing HK" charset="0"/>
                <a:cs typeface="AR PL UMing HK" charset="0"/>
              </a:defRPr>
            </a:lvl4pPr>
            <a:lvl5pPr eaLnBrk="0" hangingPunct="0">
              <a:spcBef>
                <a:spcPts val="500"/>
              </a:spcBef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000">
                <a:solidFill>
                  <a:srgbClr val="000000"/>
                </a:solidFill>
                <a:latin typeface="Arial" charset="0"/>
                <a:ea typeface="AR PL UMing HK" charset="0"/>
                <a:cs typeface="AR PL UMing HK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000">
                <a:solidFill>
                  <a:srgbClr val="000000"/>
                </a:solidFill>
                <a:latin typeface="Arial" charset="0"/>
                <a:ea typeface="AR PL UMing HK" charset="0"/>
                <a:cs typeface="AR PL UMing HK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000">
                <a:solidFill>
                  <a:srgbClr val="000000"/>
                </a:solidFill>
                <a:latin typeface="Arial" charset="0"/>
                <a:ea typeface="AR PL UMing HK" charset="0"/>
                <a:cs typeface="AR PL UMing HK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000">
                <a:solidFill>
                  <a:srgbClr val="000000"/>
                </a:solidFill>
                <a:latin typeface="Arial" charset="0"/>
                <a:ea typeface="AR PL UMing HK" charset="0"/>
                <a:cs typeface="AR PL UMing HK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000">
                <a:solidFill>
                  <a:srgbClr val="000000"/>
                </a:solidFill>
                <a:latin typeface="Arial" charset="0"/>
                <a:ea typeface="AR PL UMing HK" charset="0"/>
                <a:cs typeface="AR PL UMing HK" charset="0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endParaRPr lang="en-GB" altLang="en-US" sz="2400"/>
          </a:p>
          <a:p>
            <a:pPr eaLnBrk="1" hangingPunct="1">
              <a:spcBef>
                <a:spcPts val="600"/>
              </a:spcBef>
              <a:buFont typeface="Arial" charset="0"/>
              <a:buChar char="•"/>
            </a:pPr>
            <a:r>
              <a:rPr lang="en-GB" altLang="en-US" sz="2400"/>
              <a:t>Allows us  to combine </a:t>
            </a:r>
            <a:r>
              <a:rPr lang="en-GB" altLang="en-US" sz="2400" u="sng"/>
              <a:t>observed data</a:t>
            </a:r>
            <a:r>
              <a:rPr lang="en-GB" altLang="en-US" sz="2400"/>
              <a:t> and </a:t>
            </a:r>
            <a:r>
              <a:rPr lang="en-GB" altLang="en-US" sz="2400" u="sng"/>
              <a:t>prior knowledge</a:t>
            </a:r>
          </a:p>
          <a:p>
            <a:pPr eaLnBrk="1" hangingPunct="1">
              <a:spcBef>
                <a:spcPts val="600"/>
              </a:spcBef>
              <a:buFont typeface="Arial" charset="0"/>
              <a:buChar char="•"/>
            </a:pPr>
            <a:r>
              <a:rPr lang="en-GB" altLang="en-US" sz="2400"/>
              <a:t>Provides </a:t>
            </a:r>
            <a:r>
              <a:rPr lang="en-GB" altLang="en-US" sz="2400" u="sng"/>
              <a:t>practical learning algorithms</a:t>
            </a:r>
          </a:p>
          <a:p>
            <a:pPr eaLnBrk="1" hangingPunct="1">
              <a:spcBef>
                <a:spcPts val="600"/>
              </a:spcBef>
              <a:buFont typeface="Arial" charset="0"/>
              <a:buChar char="•"/>
            </a:pPr>
            <a:r>
              <a:rPr lang="en-GB" altLang="en-US" sz="2400"/>
              <a:t>It is a </a:t>
            </a:r>
            <a:r>
              <a:rPr lang="en-GB" altLang="en-US" sz="2400" u="sng"/>
              <a:t>generative</a:t>
            </a:r>
            <a:r>
              <a:rPr lang="en-GB" altLang="en-US" sz="2400"/>
              <a:t> (model based) approach, which offers a useful conceptual framework</a:t>
            </a:r>
          </a:p>
          <a:p>
            <a:pPr lvl="1" eaLnBrk="1" hangingPunct="1">
              <a:spcBef>
                <a:spcPts val="550"/>
              </a:spcBef>
              <a:buFont typeface="Arial" charset="0"/>
              <a:buChar char="–"/>
            </a:pPr>
            <a:r>
              <a:rPr lang="en-GB" altLang="en-US" sz="2200"/>
              <a:t>This means that any kind of objects (e.g. time series, trees, etc.) can be classified, based on a probabilistic model specification</a:t>
            </a:r>
          </a:p>
        </p:txBody>
      </p:sp>
    </p:spTree>
    <p:extLst>
      <p:ext uri="{BB962C8B-B14F-4D97-AF65-F5344CB8AC3E}">
        <p14:creationId xmlns:p14="http://schemas.microsoft.com/office/powerpoint/2010/main" val="16717120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15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4286</TotalTime>
  <Words>595</Words>
  <Application>Microsoft Office PowerPoint</Application>
  <PresentationFormat>On-screen Show (4:3)</PresentationFormat>
  <Paragraphs>74</Paragraphs>
  <Slides>56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Office Theme</vt:lpstr>
      <vt:lpstr>PowerPoint Presentation</vt:lpstr>
      <vt:lpstr>PowerPoint Presentation</vt:lpstr>
      <vt:lpstr>PowerPoint Presentation</vt:lpstr>
      <vt:lpstr>Bayesian theorem  </vt:lpstr>
      <vt:lpstr>PowerPoint Presentation</vt:lpstr>
      <vt:lpstr>PowerPoint Presentation</vt:lpstr>
      <vt:lpstr>Bayesian rule  - Example</vt:lpstr>
      <vt:lpstr>PowerPoint Presentation</vt:lpstr>
      <vt:lpstr>Bayesian learning</vt:lpstr>
      <vt:lpstr>Generative vs Discriminative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Naïve Bayeian – To Do</vt:lpstr>
      <vt:lpstr>PowerPoint Presentation</vt:lpstr>
      <vt:lpstr>Multinomial naïve bayesian learning – text classification example </vt:lpstr>
      <vt:lpstr>PowerPoint Presentation</vt:lpstr>
      <vt:lpstr>Bayesian Networks</vt:lpstr>
      <vt:lpstr>Bayesian Networks</vt:lpstr>
      <vt:lpstr>PowerPoint Presentation</vt:lpstr>
      <vt:lpstr>Hidden Markov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 do : third question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Viterbi algorithm</vt:lpstr>
      <vt:lpstr>Viterbi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When transition probabilities are not known</vt:lpstr>
      <vt:lpstr>PowerPoint Presentation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Dharshana Kasthurirathna</dc:creator>
  <cp:lastModifiedBy>Administrator</cp:lastModifiedBy>
  <cp:revision>43</cp:revision>
  <dcterms:created xsi:type="dcterms:W3CDTF">2018-10-27T05:47:10Z</dcterms:created>
  <dcterms:modified xsi:type="dcterms:W3CDTF">2020-04-30T10:22:27Z</dcterms:modified>
</cp:coreProperties>
</file>